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73" r:id="rId6"/>
    <p:sldId id="272" r:id="rId7"/>
    <p:sldId id="274" r:id="rId8"/>
    <p:sldId id="260" r:id="rId9"/>
    <p:sldId id="261" r:id="rId10"/>
    <p:sldId id="259" r:id="rId11"/>
    <p:sldId id="268" r:id="rId12"/>
    <p:sldId id="275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F97C2-307F-514F-B3B9-87F33AF68D48}" type="doc">
      <dgm:prSet loTypeId="urn:microsoft.com/office/officeart/2005/8/layout/radial4" loCatId="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3D55F8D-753E-114E-BDAF-4B7271D6F5B1}">
      <dgm:prSet phldrT="[Text]"/>
      <dgm:spPr/>
      <dgm:t>
        <a:bodyPr/>
        <a:lstStyle/>
        <a:p>
          <a:r>
            <a:rPr lang="en-US" dirty="0" smtClean="0"/>
            <a:t>Division Multilateral Environmental Agreements,</a:t>
          </a:r>
        </a:p>
        <a:p>
          <a:r>
            <a:rPr lang="en-US" dirty="0" smtClean="0"/>
            <a:t>Department of Environmental Affairs,</a:t>
          </a:r>
        </a:p>
        <a:p>
          <a:r>
            <a:rPr lang="en-US" dirty="0" smtClean="0"/>
            <a:t>Ministry of Environment and Tourism</a:t>
          </a:r>
          <a:endParaRPr lang="en-US" dirty="0"/>
        </a:p>
      </dgm:t>
    </dgm:pt>
    <dgm:pt modelId="{B723DA87-DB71-4C49-969D-CF5CEB97275F}" type="parTrans" cxnId="{A76D4AE7-C59F-9144-B93B-10FF7171C0B1}">
      <dgm:prSet/>
      <dgm:spPr/>
      <dgm:t>
        <a:bodyPr/>
        <a:lstStyle/>
        <a:p>
          <a:endParaRPr lang="en-US"/>
        </a:p>
      </dgm:t>
    </dgm:pt>
    <dgm:pt modelId="{6B1D4FFC-E26E-C14B-8CC6-99198C1EFD12}" type="sibTrans" cxnId="{A76D4AE7-C59F-9144-B93B-10FF7171C0B1}">
      <dgm:prSet/>
      <dgm:spPr/>
      <dgm:t>
        <a:bodyPr/>
        <a:lstStyle/>
        <a:p>
          <a:endParaRPr lang="en-US"/>
        </a:p>
      </dgm:t>
    </dgm:pt>
    <dgm:pt modelId="{B731CDFC-307D-8F4B-B6DD-C1F33EB9D4DB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4E8D982-6A9E-E246-80DC-D6856FD09CEC}" type="parTrans" cxnId="{0C1CF839-DCAF-5F41-ABB0-58345A404DFB}">
      <dgm:prSet/>
      <dgm:spPr/>
      <dgm:t>
        <a:bodyPr/>
        <a:lstStyle/>
        <a:p>
          <a:endParaRPr lang="en-US"/>
        </a:p>
      </dgm:t>
    </dgm:pt>
    <dgm:pt modelId="{1494448B-844D-BB4A-AC24-3CC6C2C11DC9}" type="sibTrans" cxnId="{0C1CF839-DCAF-5F41-ABB0-58345A404DFB}">
      <dgm:prSet/>
      <dgm:spPr/>
      <dgm:t>
        <a:bodyPr/>
        <a:lstStyle/>
        <a:p>
          <a:endParaRPr lang="en-US"/>
        </a:p>
      </dgm:t>
    </dgm:pt>
    <dgm:pt modelId="{DA166BC1-8103-FD46-925C-15DE4A607C51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69B1F3A2-D77D-964F-AB57-6707FAAAEE7E}" type="parTrans" cxnId="{6E8009B6-BF15-CD47-997A-51A402EE6C8B}">
      <dgm:prSet/>
      <dgm:spPr/>
      <dgm:t>
        <a:bodyPr/>
        <a:lstStyle/>
        <a:p>
          <a:endParaRPr lang="en-US"/>
        </a:p>
      </dgm:t>
    </dgm:pt>
    <dgm:pt modelId="{A5B7641F-4686-344E-A660-D5B73E0D46E9}" type="sibTrans" cxnId="{6E8009B6-BF15-CD47-997A-51A402EE6C8B}">
      <dgm:prSet/>
      <dgm:spPr/>
      <dgm:t>
        <a:bodyPr/>
        <a:lstStyle/>
        <a:p>
          <a:endParaRPr lang="en-US"/>
        </a:p>
      </dgm:t>
    </dgm:pt>
    <dgm:pt modelId="{3311CC4C-FA22-8D46-906A-DAFFDEB09B42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D1FD444-812D-F14B-9A6C-5FEA76B3B7A4}" type="parTrans" cxnId="{3C8FD9C1-7C13-F149-8072-B91AAA6E2F24}">
      <dgm:prSet/>
      <dgm:spPr/>
      <dgm:t>
        <a:bodyPr/>
        <a:lstStyle/>
        <a:p>
          <a:endParaRPr lang="en-US"/>
        </a:p>
      </dgm:t>
    </dgm:pt>
    <dgm:pt modelId="{33274962-8078-1B42-AC66-47A9C81D81D5}" type="sibTrans" cxnId="{3C8FD9C1-7C13-F149-8072-B91AAA6E2F24}">
      <dgm:prSet/>
      <dgm:spPr/>
      <dgm:t>
        <a:bodyPr/>
        <a:lstStyle/>
        <a:p>
          <a:endParaRPr lang="en-US"/>
        </a:p>
      </dgm:t>
    </dgm:pt>
    <dgm:pt modelId="{6C638D82-C50B-624E-9A9B-8DDBFCFDEC11}" type="pres">
      <dgm:prSet presAssocID="{B7EF97C2-307F-514F-B3B9-87F33AF68D4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F99A22-EE06-2F46-87FD-C14EEEDD96BE}" type="pres">
      <dgm:prSet presAssocID="{83D55F8D-753E-114E-BDAF-4B7271D6F5B1}" presName="centerShape" presStyleLbl="node0" presStyleIdx="0" presStyleCnt="1" custScaleX="316832" custScaleY="77628" custLinFactNeighborX="294"/>
      <dgm:spPr/>
      <dgm:t>
        <a:bodyPr/>
        <a:lstStyle/>
        <a:p>
          <a:endParaRPr lang="en-US"/>
        </a:p>
      </dgm:t>
    </dgm:pt>
    <dgm:pt modelId="{3783AF26-7F68-EA49-9500-AB22AD37C4DD}" type="pres">
      <dgm:prSet presAssocID="{94E8D982-6A9E-E246-80DC-D6856FD09CE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7F4168C4-6692-374D-98EC-C7FAEB36F1FF}" type="pres">
      <dgm:prSet presAssocID="{B731CDFC-307D-8F4B-B6DD-C1F33EB9D4DB}" presName="node" presStyleLbl="node1" presStyleIdx="0" presStyleCnt="3" custScaleX="125955" custScaleY="66580" custRadScaleRad="112269" custRadScaleInc="12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F1194-3A07-5E4F-BDD3-20507ABEE20B}" type="pres">
      <dgm:prSet presAssocID="{69B1F3A2-D77D-964F-AB57-6707FAAAEE7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AB15269-F8B0-3F48-A68A-18F91198B2EC}" type="pres">
      <dgm:prSet presAssocID="{DA166BC1-8103-FD46-925C-15DE4A607C51}" presName="node" presStyleLbl="node1" presStyleIdx="1" presStyleCnt="3" custScaleX="86648" custScaleY="47052" custRadScaleRad="97668" custRadScaleInc="1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E800C-BDDD-6940-B423-4305499D64E3}" type="pres">
      <dgm:prSet presAssocID="{AD1FD444-812D-F14B-9A6C-5FEA76B3B7A4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43582E4-588C-EE49-B712-70B8A316B233}" type="pres">
      <dgm:prSet presAssocID="{3311CC4C-FA22-8D46-906A-DAFFDEB09B42}" presName="node" presStyleLbl="node1" presStyleIdx="2" presStyleCnt="3" custScaleX="89718" custScaleY="58212" custRadScaleRad="116837" custRadScaleInc="-16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6D4AE7-C59F-9144-B93B-10FF7171C0B1}" srcId="{B7EF97C2-307F-514F-B3B9-87F33AF68D48}" destId="{83D55F8D-753E-114E-BDAF-4B7271D6F5B1}" srcOrd="0" destOrd="0" parTransId="{B723DA87-DB71-4C49-969D-CF5CEB97275F}" sibTransId="{6B1D4FFC-E26E-C14B-8CC6-99198C1EFD12}"/>
    <dgm:cxn modelId="{39000D0B-780E-5B49-9A7D-859EFD299EC3}" type="presOf" srcId="{69B1F3A2-D77D-964F-AB57-6707FAAAEE7E}" destId="{0DFF1194-3A07-5E4F-BDD3-20507ABEE20B}" srcOrd="0" destOrd="0" presId="urn:microsoft.com/office/officeart/2005/8/layout/radial4"/>
    <dgm:cxn modelId="{4FF42750-70A2-B349-8CD0-F93A38BB93DA}" type="presOf" srcId="{B7EF97C2-307F-514F-B3B9-87F33AF68D48}" destId="{6C638D82-C50B-624E-9A9B-8DDBFCFDEC11}" srcOrd="0" destOrd="0" presId="urn:microsoft.com/office/officeart/2005/8/layout/radial4"/>
    <dgm:cxn modelId="{46D415BA-13AA-ED46-B204-F0D6E534636E}" type="presOf" srcId="{83D55F8D-753E-114E-BDAF-4B7271D6F5B1}" destId="{7BF99A22-EE06-2F46-87FD-C14EEEDD96BE}" srcOrd="0" destOrd="0" presId="urn:microsoft.com/office/officeart/2005/8/layout/radial4"/>
    <dgm:cxn modelId="{8F4D61D9-BF1C-2C4D-87ED-6A15B459B141}" type="presOf" srcId="{B731CDFC-307D-8F4B-B6DD-C1F33EB9D4DB}" destId="{7F4168C4-6692-374D-98EC-C7FAEB36F1FF}" srcOrd="0" destOrd="0" presId="urn:microsoft.com/office/officeart/2005/8/layout/radial4"/>
    <dgm:cxn modelId="{0C1CF839-DCAF-5F41-ABB0-58345A404DFB}" srcId="{83D55F8D-753E-114E-BDAF-4B7271D6F5B1}" destId="{B731CDFC-307D-8F4B-B6DD-C1F33EB9D4DB}" srcOrd="0" destOrd="0" parTransId="{94E8D982-6A9E-E246-80DC-D6856FD09CEC}" sibTransId="{1494448B-844D-BB4A-AC24-3CC6C2C11DC9}"/>
    <dgm:cxn modelId="{6E8009B6-BF15-CD47-997A-51A402EE6C8B}" srcId="{83D55F8D-753E-114E-BDAF-4B7271D6F5B1}" destId="{DA166BC1-8103-FD46-925C-15DE4A607C51}" srcOrd="1" destOrd="0" parTransId="{69B1F3A2-D77D-964F-AB57-6707FAAAEE7E}" sibTransId="{A5B7641F-4686-344E-A660-D5B73E0D46E9}"/>
    <dgm:cxn modelId="{4B5B6BD2-5B16-A14F-9071-9D2A6416D148}" type="presOf" srcId="{AD1FD444-812D-F14B-9A6C-5FEA76B3B7A4}" destId="{223E800C-BDDD-6940-B423-4305499D64E3}" srcOrd="0" destOrd="0" presId="urn:microsoft.com/office/officeart/2005/8/layout/radial4"/>
    <dgm:cxn modelId="{3C8FD9C1-7C13-F149-8072-B91AAA6E2F24}" srcId="{83D55F8D-753E-114E-BDAF-4B7271D6F5B1}" destId="{3311CC4C-FA22-8D46-906A-DAFFDEB09B42}" srcOrd="2" destOrd="0" parTransId="{AD1FD444-812D-F14B-9A6C-5FEA76B3B7A4}" sibTransId="{33274962-8078-1B42-AC66-47A9C81D81D5}"/>
    <dgm:cxn modelId="{818935EA-0535-8744-855C-1F4A92C3106C}" type="presOf" srcId="{DA166BC1-8103-FD46-925C-15DE4A607C51}" destId="{3AB15269-F8B0-3F48-A68A-18F91198B2EC}" srcOrd="0" destOrd="0" presId="urn:microsoft.com/office/officeart/2005/8/layout/radial4"/>
    <dgm:cxn modelId="{B086D62A-7B42-154E-902D-EE1A8043E067}" type="presOf" srcId="{94E8D982-6A9E-E246-80DC-D6856FD09CEC}" destId="{3783AF26-7F68-EA49-9500-AB22AD37C4DD}" srcOrd="0" destOrd="0" presId="urn:microsoft.com/office/officeart/2005/8/layout/radial4"/>
    <dgm:cxn modelId="{71C493F1-27E2-0742-A689-FF3BFA5FAB79}" type="presOf" srcId="{3311CC4C-FA22-8D46-906A-DAFFDEB09B42}" destId="{843582E4-588C-EE49-B712-70B8A316B233}" srcOrd="0" destOrd="0" presId="urn:microsoft.com/office/officeart/2005/8/layout/radial4"/>
    <dgm:cxn modelId="{4758EE65-963E-C74B-91B9-5C997A517EAA}" type="presParOf" srcId="{6C638D82-C50B-624E-9A9B-8DDBFCFDEC11}" destId="{7BF99A22-EE06-2F46-87FD-C14EEEDD96BE}" srcOrd="0" destOrd="0" presId="urn:microsoft.com/office/officeart/2005/8/layout/radial4"/>
    <dgm:cxn modelId="{990B8C93-EE0B-A042-9BA7-628F095E60D2}" type="presParOf" srcId="{6C638D82-C50B-624E-9A9B-8DDBFCFDEC11}" destId="{3783AF26-7F68-EA49-9500-AB22AD37C4DD}" srcOrd="1" destOrd="0" presId="urn:microsoft.com/office/officeart/2005/8/layout/radial4"/>
    <dgm:cxn modelId="{D7065751-E94B-5045-ACF0-AEADBB892BA8}" type="presParOf" srcId="{6C638D82-C50B-624E-9A9B-8DDBFCFDEC11}" destId="{7F4168C4-6692-374D-98EC-C7FAEB36F1FF}" srcOrd="2" destOrd="0" presId="urn:microsoft.com/office/officeart/2005/8/layout/radial4"/>
    <dgm:cxn modelId="{7CFADF63-F79C-C042-A520-7821A06021FC}" type="presParOf" srcId="{6C638D82-C50B-624E-9A9B-8DDBFCFDEC11}" destId="{0DFF1194-3A07-5E4F-BDD3-20507ABEE20B}" srcOrd="3" destOrd="0" presId="urn:microsoft.com/office/officeart/2005/8/layout/radial4"/>
    <dgm:cxn modelId="{5C49BB92-9D75-F245-8022-E7E2AF80AC65}" type="presParOf" srcId="{6C638D82-C50B-624E-9A9B-8DDBFCFDEC11}" destId="{3AB15269-F8B0-3F48-A68A-18F91198B2EC}" srcOrd="4" destOrd="0" presId="urn:microsoft.com/office/officeart/2005/8/layout/radial4"/>
    <dgm:cxn modelId="{DD2D23AF-2E9A-BA41-AF90-31BF4B11BE79}" type="presParOf" srcId="{6C638D82-C50B-624E-9A9B-8DDBFCFDEC11}" destId="{223E800C-BDDD-6940-B423-4305499D64E3}" srcOrd="5" destOrd="0" presId="urn:microsoft.com/office/officeart/2005/8/layout/radial4"/>
    <dgm:cxn modelId="{BAE8FCD1-F7B0-C340-A9DD-EFF7573985B5}" type="presParOf" srcId="{6C638D82-C50B-624E-9A9B-8DDBFCFDEC11}" destId="{843582E4-588C-EE49-B712-70B8A316B23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99A22-EE06-2F46-87FD-C14EEEDD96BE}">
      <dsp:nvSpPr>
        <dsp:cNvPr id="0" name=""/>
        <dsp:cNvSpPr/>
      </dsp:nvSpPr>
      <dsp:spPr>
        <a:xfrm>
          <a:off x="154278" y="3331605"/>
          <a:ext cx="7988927" cy="19573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Division Multilateral Environmental Agreements,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Department of Environmental Affairs,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Ministry of Environment and Tourism</a:t>
          </a:r>
          <a:endParaRPr lang="en-US" sz="2200" kern="1200" dirty="0"/>
        </a:p>
      </dsp:txBody>
      <dsp:txXfrm>
        <a:off x="1324229" y="3618258"/>
        <a:ext cx="5649025" cy="1384086"/>
      </dsp:txXfrm>
    </dsp:sp>
    <dsp:sp modelId="{3783AF26-7F68-EA49-9500-AB22AD37C4DD}">
      <dsp:nvSpPr>
        <dsp:cNvPr id="0" name=""/>
        <dsp:cNvSpPr/>
      </dsp:nvSpPr>
      <dsp:spPr>
        <a:xfrm rot="13374509">
          <a:off x="1047695" y="2133628"/>
          <a:ext cx="2291832" cy="71862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4168C4-6692-374D-98EC-C7FAEB36F1FF}">
      <dsp:nvSpPr>
        <dsp:cNvPr id="0" name=""/>
        <dsp:cNvSpPr/>
      </dsp:nvSpPr>
      <dsp:spPr>
        <a:xfrm>
          <a:off x="-154286" y="1074818"/>
          <a:ext cx="3017160" cy="12759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-116916" y="1112188"/>
        <a:ext cx="2942420" cy="1201160"/>
      </dsp:txXfrm>
    </dsp:sp>
    <dsp:sp modelId="{0DFF1194-3A07-5E4F-BDD3-20507ABEE20B}">
      <dsp:nvSpPr>
        <dsp:cNvPr id="0" name=""/>
        <dsp:cNvSpPr/>
      </dsp:nvSpPr>
      <dsp:spPr>
        <a:xfrm rot="16262028">
          <a:off x="3077008" y="1731300"/>
          <a:ext cx="2223577" cy="71862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2232386"/>
            <a:satOff val="13449"/>
            <a:lumOff val="10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B15269-F8B0-3F48-A68A-18F91198B2EC}">
      <dsp:nvSpPr>
        <dsp:cNvPr id="0" name=""/>
        <dsp:cNvSpPr/>
      </dsp:nvSpPr>
      <dsp:spPr>
        <a:xfrm>
          <a:off x="3171060" y="528168"/>
          <a:ext cx="2075590" cy="9016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 dirty="0"/>
        </a:p>
      </dsp:txBody>
      <dsp:txXfrm>
        <a:off x="3197469" y="554577"/>
        <a:ext cx="2022772" cy="848859"/>
      </dsp:txXfrm>
    </dsp:sp>
    <dsp:sp modelId="{223E800C-BDDD-6940-B423-4305499D64E3}">
      <dsp:nvSpPr>
        <dsp:cNvPr id="0" name=""/>
        <dsp:cNvSpPr/>
      </dsp:nvSpPr>
      <dsp:spPr>
        <a:xfrm rot="18885671">
          <a:off x="4826173" y="2015216"/>
          <a:ext cx="2484538" cy="71862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3582E4-588C-EE49-B712-70B8A316B233}">
      <dsp:nvSpPr>
        <dsp:cNvPr id="0" name=""/>
        <dsp:cNvSpPr/>
      </dsp:nvSpPr>
      <dsp:spPr>
        <a:xfrm>
          <a:off x="5868625" y="934689"/>
          <a:ext cx="2149129" cy="11155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395" tIns="112395" rIns="112395" bIns="112395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5901298" y="967362"/>
        <a:ext cx="2083783" cy="1050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4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4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4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0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5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9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2AF2-41E8-694B-A348-3FC4CBFDE517}" type="datetimeFigureOut">
              <a:rPr lang="en-US" smtClean="0"/>
              <a:t>02/12/15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FC6D2-3BF0-B84E-8049-CA123EE3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tiff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475" y="3714285"/>
            <a:ext cx="7040705" cy="17526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Namibia - Pursuing synergies in the implementation of the three Rio Conventions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MET Action Plan Brochure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61" r="7163"/>
          <a:stretch/>
        </p:blipFill>
        <p:spPr>
          <a:xfrm>
            <a:off x="3262351" y="711497"/>
            <a:ext cx="2224116" cy="2940687"/>
          </a:xfrm>
          <a:prstGeom prst="rect">
            <a:avLst/>
          </a:prstGeom>
        </p:spPr>
      </p:pic>
      <p:pic>
        <p:nvPicPr>
          <p:cNvPr id="7" name="Picture 6" descr="cover NCCSA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62" y="711497"/>
            <a:ext cx="2062022" cy="2940687"/>
          </a:xfrm>
          <a:prstGeom prst="rect">
            <a:avLst/>
          </a:prstGeom>
        </p:spPr>
      </p:pic>
      <p:pic>
        <p:nvPicPr>
          <p:cNvPr id="8" name="Image 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632" y="4743940"/>
            <a:ext cx="471160" cy="7604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85028" y="5466162"/>
            <a:ext cx="416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December 2015</a:t>
            </a:r>
          </a:p>
          <a:p>
            <a:pPr algn="ctr"/>
            <a:r>
              <a:rPr lang="en-US" dirty="0" smtClean="0"/>
              <a:t>UNFCCC COP21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0" y="711496"/>
            <a:ext cx="2089567" cy="29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847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Examples of on-the-ground implementation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Climate Smart Agriculture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43342"/>
              </p:ext>
            </p:extLst>
          </p:nvPr>
        </p:nvGraphicFramePr>
        <p:xfrm>
          <a:off x="92038" y="777419"/>
          <a:ext cx="9015148" cy="71600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1036"/>
                <a:gridCol w="2260836"/>
                <a:gridCol w="2579489"/>
                <a:gridCol w="2253787"/>
              </a:tblGrid>
              <a:tr h="43861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Intervention</a:t>
                      </a:r>
                      <a:endParaRPr lang="en-US" sz="24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Impacts 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5765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Biodiversity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Climate</a:t>
                      </a:r>
                      <a:r>
                        <a:rPr lang="en-US" b="1" baseline="0" dirty="0" smtClean="0"/>
                        <a:t> Change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Desertification</a:t>
                      </a:r>
                      <a:endParaRPr lang="en-US" b="1" dirty="0"/>
                    </a:p>
                  </a:txBody>
                  <a:tcPr/>
                </a:tc>
              </a:tr>
              <a:tr h="1666735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="1" dirty="0" smtClean="0"/>
                        <a:t>Climate Smart</a:t>
                      </a:r>
                      <a:r>
                        <a:rPr lang="en-US" b="1" baseline="0" dirty="0" smtClean="0"/>
                        <a:t> Agriculture</a:t>
                      </a:r>
                    </a:p>
                    <a:p>
                      <a:pPr marL="0" indent="0">
                        <a:buNone/>
                      </a:pPr>
                      <a:r>
                        <a:rPr lang="en-US" b="1" baseline="0" dirty="0" err="1" smtClean="0"/>
                        <a:t>Eg</a:t>
                      </a:r>
                      <a:r>
                        <a:rPr lang="en-US" b="1" baseline="0" dirty="0" smtClean="0"/>
                        <a:t>. Drip irrigation, conservation agriculture, agro-forestry practices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dirty="0" smtClean="0"/>
                        <a:t>Improved plant</a:t>
                      </a:r>
                      <a:r>
                        <a:rPr lang="en-US" sz="1400" baseline="0" dirty="0" smtClean="0"/>
                        <a:t> and soil organisms diversity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baseline="0" dirty="0" smtClean="0"/>
                        <a:t>Nutrient cycling and enhanced soil moisture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baseline="0" dirty="0" smtClean="0"/>
                        <a:t>Improved ecosystem health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dirty="0" smtClean="0"/>
                        <a:t>More efficient water use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dirty="0" smtClean="0"/>
                        <a:t>Increased</a:t>
                      </a:r>
                      <a:r>
                        <a:rPr lang="en-US" sz="1400" baseline="0" dirty="0" smtClean="0"/>
                        <a:t> carbon stocks in soil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baseline="0" dirty="0" smtClean="0"/>
                        <a:t>Reduced vulnerability of rural communities to drought events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dirty="0" smtClean="0"/>
                        <a:t>Improved soil productivity</a:t>
                      </a:r>
                      <a:r>
                        <a:rPr lang="en-US" sz="1400" baseline="0" dirty="0" smtClean="0"/>
                        <a:t> and crop yields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baseline="0" dirty="0" smtClean="0"/>
                        <a:t>Reduced soil erosion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r>
                        <a:rPr lang="en-US" sz="1400" baseline="0" dirty="0" smtClean="0"/>
                        <a:t>Improved vegetative cover</a:t>
                      </a:r>
                      <a:endParaRPr lang="en-US" sz="1400" dirty="0"/>
                    </a:p>
                  </a:txBody>
                  <a:tcPr/>
                </a:tc>
              </a:tr>
              <a:tr h="195914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 Communal Conservancy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Programme</a:t>
                      </a:r>
                      <a:r>
                        <a:rPr lang="en-US" b="1" baseline="0" dirty="0" smtClean="0"/>
                        <a:t> and wildlife-based tourism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Improved species abundance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Reduced poaching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Improved local level monitoring of ecosystem health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Human wildlife conflict mitigation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efficient water use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Reduced vulnerability of rural communities to drought events</a:t>
                      </a:r>
                    </a:p>
                    <a:p>
                      <a:pPr marL="0" indent="0">
                        <a:buFont typeface="Wingdings" charset="2"/>
                        <a:buNone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Income and livelihood diversification for rural communities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Reduced pressure on ecosystems compared to livestock farming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Empowerment of rural communities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sz="1400" dirty="0"/>
                    </a:p>
                  </a:txBody>
                  <a:tcPr/>
                </a:tc>
              </a:tr>
              <a:tr h="222231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3. De-bushing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Programmes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Improved availability of perennial grasses, plant and soil organisms diversity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Improved ecosystem health and habitats for livestock and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willdife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Reduced depletion of water table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 generation from biomass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Potential for sustainable charcoal production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Improved rangeland productivity and carrying capacity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sz="1400" dirty="0"/>
                    </a:p>
                  </a:txBody>
                  <a:tcPr/>
                </a:tc>
              </a:tr>
              <a:tr h="3557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065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911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72" y="150970"/>
            <a:ext cx="2679712" cy="2103906"/>
          </a:xfrm>
        </p:spPr>
      </p:pic>
      <p:pic>
        <p:nvPicPr>
          <p:cNvPr id="10" name="Picture 2" descr="\\Networkhd\public\03 Intervention Fields\04 ABS - IBPC\09 ABS cases Namibia\Commiphora Resin Himba - IRDNC - Karen Nott\Commiphora pics\Signing contract1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28" y="2018012"/>
            <a:ext cx="1751308" cy="2335077"/>
          </a:xfrm>
          <a:prstGeom prst="rect">
            <a:avLst/>
          </a:prstGeom>
          <a:noFill/>
          <a:ln cap="rnd">
            <a:solidFill>
              <a:schemeClr val="tx1"/>
            </a:solidFill>
          </a:ln>
          <a:effectLst>
            <a:softEdge rad="114300"/>
          </a:effectLst>
        </p:spPr>
      </p:pic>
      <p:pic>
        <p:nvPicPr>
          <p:cNvPr id="11" name="Picture 10" descr="M09NAM0904-Marula091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34" y="4840634"/>
            <a:ext cx="2659361" cy="1772741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114300"/>
          </a:effectLst>
        </p:spPr>
      </p:pic>
      <p:pic>
        <p:nvPicPr>
          <p:cNvPr id="14" name="Picture 13" descr="M09NAM0904-Marula048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504" y="1447799"/>
            <a:ext cx="1654494" cy="2481975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114300"/>
          </a:effectLst>
        </p:spPr>
      </p:pic>
      <p:pic>
        <p:nvPicPr>
          <p:cNvPr id="15" name="Picture 14" descr="PA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454" y="123046"/>
            <a:ext cx="3015508" cy="2131830"/>
          </a:xfrm>
          <a:prstGeom prst="rect">
            <a:avLst/>
          </a:prstGeom>
        </p:spPr>
      </p:pic>
      <p:pic>
        <p:nvPicPr>
          <p:cNvPr id="16" name="Picture 15" descr="IMG_986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502" y="4584942"/>
            <a:ext cx="2020496" cy="1515372"/>
          </a:xfrm>
          <a:prstGeom prst="rect">
            <a:avLst/>
          </a:prstGeom>
        </p:spPr>
      </p:pic>
      <p:pic>
        <p:nvPicPr>
          <p:cNvPr id="17" name="Picture 16" descr="P1080438 (1)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8" y="4584942"/>
            <a:ext cx="2371121" cy="1778341"/>
          </a:xfrm>
          <a:prstGeom prst="rect">
            <a:avLst/>
          </a:prstGeom>
        </p:spPr>
      </p:pic>
      <p:pic>
        <p:nvPicPr>
          <p:cNvPr id="18" name="Picture 17" descr="SA700256.T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378" y="2733488"/>
            <a:ext cx="2159468" cy="1619601"/>
          </a:xfrm>
          <a:prstGeom prst="rect">
            <a:avLst/>
          </a:prstGeom>
        </p:spPr>
      </p:pic>
      <p:pic>
        <p:nvPicPr>
          <p:cNvPr id="19" name="Picture 18" descr="rangelands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14" y="150970"/>
            <a:ext cx="2223884" cy="1667913"/>
          </a:xfrm>
          <a:prstGeom prst="rect">
            <a:avLst/>
          </a:prstGeom>
        </p:spPr>
      </p:pic>
      <p:pic>
        <p:nvPicPr>
          <p:cNvPr id="13" name="Picture 12" descr="M09NAM0904-MarulaFrauen1192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174" y="1805334"/>
            <a:ext cx="1670753" cy="2506365"/>
          </a:xfrm>
          <a:prstGeom prst="rect">
            <a:avLst/>
          </a:prstGeom>
          <a:ln cap="rnd">
            <a:solidFill>
              <a:schemeClr val="tx1"/>
            </a:solidFill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8410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Way forward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080"/>
              </a:spcBef>
              <a:spcAft>
                <a:spcPts val="1200"/>
              </a:spcAft>
            </a:pPr>
            <a:r>
              <a:rPr lang="en-US" sz="2200" dirty="0" smtClean="0"/>
              <a:t>Harmonization of the three national committees on climate change, biodiversity and sustainable land management</a:t>
            </a:r>
          </a:p>
          <a:p>
            <a:pPr>
              <a:spcBef>
                <a:spcPts val="1080"/>
              </a:spcBef>
              <a:spcAft>
                <a:spcPts val="1200"/>
              </a:spcAft>
            </a:pPr>
            <a:r>
              <a:rPr lang="en-US" sz="2200" dirty="0" smtClean="0"/>
              <a:t>Continued joint awareness raising on Rio Conventions with particular focus on rural communities</a:t>
            </a:r>
          </a:p>
          <a:p>
            <a:pPr>
              <a:spcBef>
                <a:spcPts val="1080"/>
              </a:spcBef>
              <a:spcAft>
                <a:spcPts val="1200"/>
              </a:spcAft>
            </a:pPr>
            <a:r>
              <a:rPr lang="en-US" sz="2200" dirty="0" smtClean="0"/>
              <a:t>Increased research and scientific cooperation on Rio Conventions and establishment of improved bio-physical monitoring systems</a:t>
            </a:r>
          </a:p>
          <a:p>
            <a:pPr>
              <a:spcBef>
                <a:spcPts val="1080"/>
              </a:spcBef>
              <a:spcAft>
                <a:spcPts val="1200"/>
              </a:spcAft>
            </a:pPr>
            <a:r>
              <a:rPr lang="en-US" sz="2200" dirty="0" smtClean="0"/>
              <a:t>Scaling up of on-the-ground measures for maximum contribution to poverty eradication and improved ecosystem health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3071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nl-NL" sz="28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08" y="1030654"/>
            <a:ext cx="315940" cy="30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N658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21598" cy="7425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8074" y="5021140"/>
            <a:ext cx="3593635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Thanking you for your attention</a:t>
            </a:r>
            <a:r>
              <a:rPr lang="en-US" sz="2000" dirty="0" smtClean="0">
                <a:solidFill>
                  <a:srgbClr val="000000"/>
                </a:solidFill>
              </a:rPr>
              <a:t>!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3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Presentation 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Overview of Namibia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Linkages between biodiversity loss, climate change and desertification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Importance of synergies in Namibia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Institutional and policy framework for Rio Conventions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Awareness Raising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Monitoring and Evaluation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Examples of on-the-ground synergistic implementation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Way Forward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183"/>
            <a:ext cx="8229600" cy="1143000"/>
          </a:xfrm>
        </p:spPr>
        <p:txBody>
          <a:bodyPr/>
          <a:lstStyle/>
          <a:p>
            <a:r>
              <a:rPr lang="en-US" dirty="0" smtClean="0"/>
              <a:t>Namibia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01" b="11716"/>
          <a:stretch/>
        </p:blipFill>
        <p:spPr bwMode="auto">
          <a:xfrm>
            <a:off x="23232" y="1176388"/>
            <a:ext cx="9147678" cy="4951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SADC no river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694" y="1876050"/>
            <a:ext cx="5010129" cy="437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0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Some key facts that heighten the need for synergies in Namibia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032"/>
              </a:spcBef>
              <a:spcAft>
                <a:spcPts val="1200"/>
              </a:spcAft>
            </a:pPr>
            <a:r>
              <a:rPr lang="en-US" sz="1800" dirty="0" smtClean="0"/>
              <a:t>Namibia is the driest country South of the Sahara desert. Water is in critically short supply and the country is extremely vulnerable to drought events as well as desertification</a:t>
            </a:r>
          </a:p>
          <a:p>
            <a:pPr>
              <a:spcBef>
                <a:spcPts val="1032"/>
              </a:spcBef>
              <a:spcAft>
                <a:spcPts val="1200"/>
              </a:spcAft>
            </a:pPr>
            <a:r>
              <a:rPr lang="en-US" sz="1800" dirty="0" smtClean="0"/>
              <a:t>Farming, through livestock rearing and crop cultivation, is </a:t>
            </a:r>
            <a:r>
              <a:rPr lang="en-US" sz="1800" dirty="0" err="1" smtClean="0"/>
              <a:t>practised</a:t>
            </a:r>
            <a:r>
              <a:rPr lang="en-US" sz="1800" dirty="0" smtClean="0"/>
              <a:t> on over 70% of the country’s landmass in spite of the country’s aridity</a:t>
            </a:r>
          </a:p>
          <a:p>
            <a:pPr>
              <a:spcBef>
                <a:spcPts val="1032"/>
              </a:spcBef>
              <a:spcAft>
                <a:spcPts val="1200"/>
              </a:spcAft>
            </a:pPr>
            <a:r>
              <a:rPr lang="en-US" sz="1800" dirty="0" smtClean="0"/>
              <a:t>Namibia is home to rich populations of wildlife and plant resources with a protected area network covering approximately 45% of the country’s landmass. This is the basis of the tourism sector, which is the fastest growing sector of the economy</a:t>
            </a:r>
          </a:p>
          <a:p>
            <a:pPr>
              <a:spcBef>
                <a:spcPts val="1032"/>
              </a:spcBef>
              <a:spcAft>
                <a:spcPts val="1200"/>
              </a:spcAft>
            </a:pPr>
            <a:r>
              <a:rPr lang="en-US" sz="1800" dirty="0" smtClean="0"/>
              <a:t>Majority of rural communities make use of firewood for their cooking and heating needs, which puts pressure on the country’s forest resources and creates need for alternative energy solutions</a:t>
            </a:r>
          </a:p>
          <a:p>
            <a:pPr>
              <a:spcBef>
                <a:spcPts val="1032"/>
              </a:spcBef>
              <a:spcAft>
                <a:spcPts val="1200"/>
              </a:spcAft>
            </a:pPr>
            <a:r>
              <a:rPr lang="en-US" sz="1800" dirty="0" smtClean="0"/>
              <a:t>An estimated 26 million hectares of land is affected by bush encroachment, which is reducing the productivity of farmland and depleting underground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387593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ynergy-12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78" y="680969"/>
            <a:ext cx="8137270" cy="6177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2166" y="103872"/>
            <a:ext cx="6776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Linkages among desertification, climate change and biodiversity loss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045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Institutional and Policy Framework for Rio Conventions in Namibia </a:t>
            </a:r>
            <a:endParaRPr lang="en-US" sz="3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46818008"/>
              </p:ext>
            </p:extLst>
          </p:nvPr>
        </p:nvGraphicFramePr>
        <p:xfrm>
          <a:off x="457200" y="754589"/>
          <a:ext cx="7988920" cy="5737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403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Institutional and Policy Framework for Rio Conventions in Namibia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458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Three cross-</a:t>
            </a:r>
            <a:r>
              <a:rPr lang="en-US" sz="2000" dirty="0" err="1" smtClean="0"/>
              <a:t>sectoral</a:t>
            </a:r>
            <a:r>
              <a:rPr lang="en-US" sz="2000" dirty="0" smtClean="0"/>
              <a:t> national level committees in place: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National Climate Change Committee (since 2001)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National Biodiversity Committee (since 2010)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National Sustainable Land Management Committee (since 2015)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T</a:t>
            </a:r>
            <a:r>
              <a:rPr lang="en-US" sz="2000" dirty="0" smtClean="0"/>
              <a:t>hese committees guide and report back on the implementation of the Second National Biodiversity Strategy and Action Plan; National Climate Change Strategy and Action Plan; and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National Action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for the UNCCD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These instruments were jointly developed and launched in 2014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A number of other legislation, policies and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promote the integrated implementation of the Rio Conventions such as the National Rangeland Management Policy and Strategy (2012); Climate Smart Agriculture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(2015-2030) and the Access and Benefit Sharing Act of 2015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076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Awareness Raising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080"/>
              </a:spcBef>
              <a:spcAft>
                <a:spcPts val="1200"/>
              </a:spcAft>
            </a:pPr>
            <a:r>
              <a:rPr lang="en-US" sz="2000" dirty="0" smtClean="0"/>
              <a:t>Number of joint </a:t>
            </a:r>
            <a:r>
              <a:rPr lang="en-US" sz="2000" dirty="0" err="1" smtClean="0"/>
              <a:t>programmes</a:t>
            </a:r>
            <a:r>
              <a:rPr lang="en-US" sz="2000" dirty="0" smtClean="0"/>
              <a:t> have been developed to raise awareness and build capacity on the three Rio Conventions</a:t>
            </a:r>
          </a:p>
          <a:p>
            <a:pPr lvl="1">
              <a:spcBef>
                <a:spcPts val="1080"/>
              </a:spcBef>
              <a:spcAft>
                <a:spcPts val="1200"/>
              </a:spcAft>
            </a:pPr>
            <a:r>
              <a:rPr lang="en-US" sz="2000" dirty="0" smtClean="0"/>
              <a:t>National Capacity Self Assessment for Global Environmental Management in 2006</a:t>
            </a:r>
          </a:p>
          <a:p>
            <a:pPr lvl="1">
              <a:spcBef>
                <a:spcPts val="1080"/>
              </a:spcBef>
              <a:spcAft>
                <a:spcPts val="1200"/>
              </a:spcAft>
            </a:pPr>
            <a:r>
              <a:rPr lang="en-US" sz="2000" dirty="0" smtClean="0"/>
              <a:t>Dedicated GEF Project to Strengthen </a:t>
            </a:r>
            <a:r>
              <a:rPr lang="en-US" sz="2000" dirty="0"/>
              <a:t>Capacity Enhancement to Implement the Global Environmental Conventions in </a:t>
            </a:r>
            <a:r>
              <a:rPr lang="en-US" sz="2000" dirty="0" smtClean="0"/>
              <a:t>Namibia from 2009-2012 </a:t>
            </a:r>
          </a:p>
          <a:p>
            <a:pPr lvl="1">
              <a:spcBef>
                <a:spcPts val="1080"/>
              </a:spcBef>
              <a:spcAft>
                <a:spcPts val="1200"/>
              </a:spcAft>
            </a:pPr>
            <a:r>
              <a:rPr lang="en-US" sz="2000" dirty="0" smtClean="0"/>
              <a:t>Nationwide awareness campaign undertaken in 2012 on Multilateral Environmental Agreements as part of consultations for the Access and Benefit Sharing bill</a:t>
            </a:r>
          </a:p>
          <a:p>
            <a:pPr lvl="1">
              <a:spcBef>
                <a:spcPts val="1080"/>
              </a:spcBef>
              <a:spcAft>
                <a:spcPts val="1200"/>
              </a:spcAft>
            </a:pPr>
            <a:r>
              <a:rPr lang="en-US" sz="2000" dirty="0" smtClean="0"/>
              <a:t>Regional awareness campaign undertaken in 2015 on each of Namibia’s strategies for biodiversity, climate change and desertification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18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Monitoring and Evaluation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244" y="2410780"/>
            <a:ext cx="4954649" cy="45259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Land Use / Cover Change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Land Productivity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Soil Organic Carbon stocks</a:t>
            </a:r>
            <a:endParaRPr lang="en-US" sz="2000" dirty="0"/>
          </a:p>
        </p:txBody>
      </p:sp>
      <p:pic>
        <p:nvPicPr>
          <p:cNvPr id="4" name="Picture 3" descr="LDN report cov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8" y="4446006"/>
            <a:ext cx="1529248" cy="2124424"/>
          </a:xfrm>
          <a:prstGeom prst="rect">
            <a:avLst/>
          </a:prstGeom>
        </p:spPr>
      </p:pic>
      <p:pic>
        <p:nvPicPr>
          <p:cNvPr id="5" name="Picture 4" descr="land cover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668" y="2225499"/>
            <a:ext cx="3477469" cy="2448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168" y="1278654"/>
            <a:ext cx="78216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Joint progress indicators for each of the Rio Conventions adopted and Land Degradation </a:t>
            </a:r>
            <a:r>
              <a:rPr lang="en-US" sz="2000" b="1" dirty="0" smtClean="0"/>
              <a:t>Neutrality </a:t>
            </a:r>
            <a:r>
              <a:rPr lang="en-US" sz="2000" b="1" dirty="0"/>
              <a:t>monitored in </a:t>
            </a:r>
            <a:r>
              <a:rPr lang="en-US" sz="2000" b="1" dirty="0" smtClean="0"/>
              <a:t>Namibia and targets in place</a:t>
            </a:r>
            <a:endParaRPr lang="en-US" sz="2000" b="1" dirty="0"/>
          </a:p>
          <a:p>
            <a:pPr algn="ctr"/>
            <a:endParaRPr lang="en-US" dirty="0"/>
          </a:p>
        </p:txBody>
      </p:sp>
      <p:pic>
        <p:nvPicPr>
          <p:cNvPr id="7" name="Picture 6" descr="land producitivity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946" y="4067408"/>
            <a:ext cx="3396480" cy="2774590"/>
          </a:xfrm>
          <a:prstGeom prst="rect">
            <a:avLst/>
          </a:prstGeom>
        </p:spPr>
      </p:pic>
      <p:pic>
        <p:nvPicPr>
          <p:cNvPr id="8" name="Picture 7" descr="soil organic carbon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997" y="4342317"/>
            <a:ext cx="2644140" cy="24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6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770</Words>
  <Application>Microsoft Macintosh PowerPoint</Application>
  <PresentationFormat>On-screen Show (4:3)</PresentationFormat>
  <Paragraphs>84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Presentation Overview</vt:lpstr>
      <vt:lpstr>Namibia at a glance</vt:lpstr>
      <vt:lpstr>Some key facts that heighten the need for synergies in Namibia</vt:lpstr>
      <vt:lpstr>PowerPoint Presentation</vt:lpstr>
      <vt:lpstr>Institutional and Policy Framework for Rio Conventions in Namibia </vt:lpstr>
      <vt:lpstr>Institutional and Policy Framework for Rio Conventions in Namibia </vt:lpstr>
      <vt:lpstr>Awareness Raising</vt:lpstr>
      <vt:lpstr>Monitoring and Evaluation</vt:lpstr>
      <vt:lpstr>Examples of on-the-ground implementation </vt:lpstr>
      <vt:lpstr>PowerPoint Presentation</vt:lpstr>
      <vt:lpstr>Way forward</vt:lpstr>
      <vt:lpstr>PowerPoint Presentation</vt:lpstr>
    </vt:vector>
  </TitlesOfParts>
  <Company>Ministry of Environment and Tourism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Bryn caniffe</dc:creator>
  <cp:lastModifiedBy>Bryn caniffe</cp:lastModifiedBy>
  <cp:revision>29</cp:revision>
  <dcterms:created xsi:type="dcterms:W3CDTF">2015-11-28T19:09:15Z</dcterms:created>
  <dcterms:modified xsi:type="dcterms:W3CDTF">2015-12-02T16:09:31Z</dcterms:modified>
</cp:coreProperties>
</file>